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8" r:id="rId3"/>
    <p:sldId id="257"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79619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2412591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1149714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513171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10047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9870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19709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966417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2730858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1848734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85900"/>
            <a:ext cx="2057400" cy="5111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5900"/>
            <a:ext cx="6019800"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415224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973C2730-CB62-49DE-BBEF-90EF28A8FC6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34789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755F465-6104-4497-BD93-5E5962CDD92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4101167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B0F5EE87-4C72-48C5-BD09-3F2FA82A4D6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572888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1552F7B3-DD6E-49FA-B67A-0E0C400ADB2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681255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3996D18-7B41-4766-813E-18DA804F1D39}"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135505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ACA7632-CB79-4544-9A1A-F66FD4A2407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735379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1CF68C0-871B-4B8A-B977-920774D66386}"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43839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28661AA2-5FBE-46C5-8C57-68512E9728C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74183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958D4F0-F60C-4352-9A3B-F0C8861AB74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76673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4E4048A-005B-469B-9EE9-8F098E423CB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712075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85900"/>
            <a:ext cx="2057400" cy="5111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5900"/>
            <a:ext cx="6019800"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9225A54-C92B-465F-BE7E-91A637CFFBE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76365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24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5890" name="Rectangle 2"/>
          <p:cNvSpPr>
            <a:spLocks noGrp="1" noChangeArrowheads="1"/>
          </p:cNvSpPr>
          <p:nvPr>
            <p:ph type="title"/>
          </p:nvPr>
        </p:nvSpPr>
        <p:spPr bwMode="auto">
          <a:xfrm>
            <a:off x="457200" y="1485900"/>
            <a:ext cx="8229600" cy="5746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65891" name="Rectangle 3"/>
          <p:cNvSpPr>
            <a:spLocks noGrp="1" noChangeArrowheads="1"/>
          </p:cNvSpPr>
          <p:nvPr>
            <p:ph type="body" idx="1"/>
          </p:nvPr>
        </p:nvSpPr>
        <p:spPr bwMode="auto">
          <a:xfrm>
            <a:off x="457200" y="207168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65892" name="Rectangle 4"/>
          <p:cNvSpPr>
            <a:spLocks noGrp="1" noChangeArrowheads="1"/>
          </p:cNvSpPr>
          <p:nvPr>
            <p:ph type="sldNum" sz="quarter" idx="4"/>
          </p:nvPr>
        </p:nvSpPr>
        <p:spPr bwMode="auto">
          <a:xfrm>
            <a:off x="8316913" y="6545263"/>
            <a:ext cx="73025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CACE073-3D88-4D95-8ADE-56CB5EA3C347}" type="slidenum">
              <a:rPr lang="en-CA" smtClean="0"/>
              <a:t>‹#›</a:t>
            </a:fld>
            <a:endParaRPr lang="en-CA"/>
          </a:p>
        </p:txBody>
      </p:sp>
    </p:spTree>
    <p:extLst>
      <p:ext uri="{BB962C8B-B14F-4D97-AF65-F5344CB8AC3E}">
        <p14:creationId xmlns:p14="http://schemas.microsoft.com/office/powerpoint/2010/main" val="11280169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24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5890" name="Rectangle 2"/>
          <p:cNvSpPr>
            <a:spLocks noGrp="1" noChangeArrowheads="1"/>
          </p:cNvSpPr>
          <p:nvPr>
            <p:ph type="title"/>
          </p:nvPr>
        </p:nvSpPr>
        <p:spPr bwMode="auto">
          <a:xfrm>
            <a:off x="457200" y="1485900"/>
            <a:ext cx="8229600" cy="5746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65891" name="Rectangle 3"/>
          <p:cNvSpPr>
            <a:spLocks noGrp="1" noChangeArrowheads="1"/>
          </p:cNvSpPr>
          <p:nvPr>
            <p:ph type="body" idx="1"/>
          </p:nvPr>
        </p:nvSpPr>
        <p:spPr bwMode="auto">
          <a:xfrm>
            <a:off x="457200" y="207168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65892" name="Rectangle 4"/>
          <p:cNvSpPr>
            <a:spLocks noGrp="1" noChangeArrowheads="1"/>
          </p:cNvSpPr>
          <p:nvPr>
            <p:ph type="sldNum" sz="quarter" idx="4"/>
          </p:nvPr>
        </p:nvSpPr>
        <p:spPr bwMode="auto">
          <a:xfrm>
            <a:off x="8316913" y="6545263"/>
            <a:ext cx="73025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EBC148AA-0D75-4A2D-BF81-0AF56140E0EC}" type="slidenum">
              <a:rPr lang="en-CA">
                <a:solidFill>
                  <a:srgbClr val="000000"/>
                </a:solidFill>
                <a:cs typeface="Arial" charset="0"/>
              </a:rPr>
              <a:pPr defTabSz="457200" fontAlgn="base">
                <a:spcBef>
                  <a:spcPct val="0"/>
                </a:spcBef>
                <a:spcAft>
                  <a:spcPct val="0"/>
                </a:spcAft>
              </a:pPr>
              <a:t>‹#›</a:t>
            </a:fld>
            <a:endParaRPr lang="en-CA">
              <a:solidFill>
                <a:srgbClr val="000000"/>
              </a:solidFill>
              <a:cs typeface="Arial" charset="0"/>
            </a:endParaRPr>
          </a:p>
        </p:txBody>
      </p:sp>
    </p:spTree>
    <p:extLst>
      <p:ext uri="{BB962C8B-B14F-4D97-AF65-F5344CB8AC3E}">
        <p14:creationId xmlns:p14="http://schemas.microsoft.com/office/powerpoint/2010/main" val="27506543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3" descr="CE Slides_Square-2.jpg"/>
          <p:cNvPicPr>
            <a:picLocks noChangeAspect="1"/>
          </p:cNvPicPr>
          <p:nvPr/>
        </p:nvPicPr>
        <p:blipFill>
          <a:blip r:embed="rId2"/>
          <a:srcRect/>
          <a:stretch>
            <a:fillRect/>
          </a:stretch>
        </p:blipFill>
        <p:spPr bwMode="auto">
          <a:xfrm>
            <a:off x="0" y="0"/>
            <a:ext cx="9144000" cy="6896100"/>
          </a:xfrm>
          <a:prstGeom prst="rect">
            <a:avLst/>
          </a:prstGeom>
          <a:noFill/>
          <a:ln w="9525">
            <a:noFill/>
            <a:miter lim="800000"/>
            <a:headEnd/>
            <a:tailEnd/>
          </a:ln>
        </p:spPr>
      </p:pic>
      <p:sp>
        <p:nvSpPr>
          <p:cNvPr id="26626" name="Title 1"/>
          <p:cNvSpPr>
            <a:spLocks noGrp="1"/>
          </p:cNvSpPr>
          <p:nvPr>
            <p:ph type="ctrTitle"/>
          </p:nvPr>
        </p:nvSpPr>
        <p:spPr/>
        <p:txBody>
          <a:bodyPr>
            <a:normAutofit/>
          </a:bodyPr>
          <a:lstStyle/>
          <a:p>
            <a:pPr eaLnBrk="1" hangingPunct="1"/>
            <a:r>
              <a:rPr lang="en-US" sz="4000" b="1" dirty="0" smtClean="0">
                <a:solidFill>
                  <a:schemeClr val="bg1"/>
                </a:solidFill>
              </a:rPr>
              <a:t>Bio &amp; Conflict of Interest Statement</a:t>
            </a:r>
            <a:endParaRPr lang="en-CA" sz="4000" b="1" dirty="0" smtClean="0">
              <a:solidFill>
                <a:schemeClr val="bg1"/>
              </a:solidFill>
            </a:endParaRPr>
          </a:p>
        </p:txBody>
      </p:sp>
      <p:sp>
        <p:nvSpPr>
          <p:cNvPr id="2" name="TextBox 1"/>
          <p:cNvSpPr txBox="1"/>
          <p:nvPr/>
        </p:nvSpPr>
        <p:spPr>
          <a:xfrm>
            <a:off x="5867400" y="4876800"/>
            <a:ext cx="184731" cy="369332"/>
          </a:xfrm>
          <a:prstGeom prst="rect">
            <a:avLst/>
          </a:prstGeom>
          <a:noFill/>
        </p:spPr>
        <p:txBody>
          <a:bodyPr wrap="none" rtlCol="0">
            <a:spAutoFit/>
          </a:bodyPr>
          <a:lstStyle/>
          <a:p>
            <a:endParaRPr lang="en-CA" dirty="0">
              <a:solidFill>
                <a:srgbClr val="000000"/>
              </a:solidFill>
            </a:endParaRPr>
          </a:p>
        </p:txBody>
      </p:sp>
      <p:sp>
        <p:nvSpPr>
          <p:cNvPr id="3" name="Subtitle 2"/>
          <p:cNvSpPr>
            <a:spLocks noGrp="1"/>
          </p:cNvSpPr>
          <p:nvPr>
            <p:ph type="subTitle" idx="1"/>
          </p:nvPr>
        </p:nvSpPr>
        <p:spPr/>
        <p:txBody>
          <a:bodyPr/>
          <a:lstStyle/>
          <a:p>
            <a:r>
              <a:rPr lang="en-CA" b="1" dirty="0" smtClean="0"/>
              <a:t>Dr. </a:t>
            </a:r>
            <a:r>
              <a:rPr lang="en-CA" b="1" dirty="0" err="1" smtClean="0"/>
              <a:t>Eilenna</a:t>
            </a:r>
            <a:r>
              <a:rPr lang="en-CA" b="1" dirty="0" smtClean="0"/>
              <a:t> </a:t>
            </a:r>
            <a:r>
              <a:rPr lang="en-CA" b="1" dirty="0" err="1" smtClean="0"/>
              <a:t>Denisoff</a:t>
            </a:r>
            <a:endParaRPr lang="en-CA" b="1" dirty="0"/>
          </a:p>
        </p:txBody>
      </p:sp>
    </p:spTree>
    <p:extLst>
      <p:ext uri="{BB962C8B-B14F-4D97-AF65-F5344CB8AC3E}">
        <p14:creationId xmlns:p14="http://schemas.microsoft.com/office/powerpoint/2010/main" val="2706088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908720"/>
            <a:ext cx="8229600" cy="574675"/>
          </a:xfrm>
        </p:spPr>
        <p:txBody>
          <a:bodyPr/>
          <a:lstStyle/>
          <a:p>
            <a:r>
              <a:rPr lang="en-CA" dirty="0" smtClean="0"/>
              <a:t>Bio</a:t>
            </a:r>
            <a:endParaRPr lang="en-CA" dirty="0"/>
          </a:p>
        </p:txBody>
      </p:sp>
      <p:sp>
        <p:nvSpPr>
          <p:cNvPr id="3" name="Content Placeholder 2"/>
          <p:cNvSpPr>
            <a:spLocks noGrp="1"/>
          </p:cNvSpPr>
          <p:nvPr>
            <p:ph idx="1"/>
          </p:nvPr>
        </p:nvSpPr>
        <p:spPr>
          <a:xfrm>
            <a:off x="323528" y="1484784"/>
            <a:ext cx="8568952" cy="5184576"/>
          </a:xfrm>
        </p:spPr>
        <p:txBody>
          <a:bodyPr/>
          <a:lstStyle/>
          <a:p>
            <a:pPr marL="0" indent="0">
              <a:buNone/>
            </a:pPr>
            <a:r>
              <a:rPr lang="en-US" sz="2000" dirty="0"/>
              <a:t>Dr. </a:t>
            </a:r>
            <a:r>
              <a:rPr lang="en-US" sz="2000" dirty="0" err="1" smtClean="0"/>
              <a:t>Eilenna</a:t>
            </a:r>
            <a:r>
              <a:rPr lang="en-US" sz="2000" dirty="0" smtClean="0"/>
              <a:t> </a:t>
            </a:r>
            <a:r>
              <a:rPr lang="en-US" sz="2000" dirty="0" err="1" smtClean="0"/>
              <a:t>Denisoff</a:t>
            </a:r>
            <a:r>
              <a:rPr lang="en-US" sz="2000" dirty="0" smtClean="0"/>
              <a:t> </a:t>
            </a:r>
            <a:r>
              <a:rPr lang="en-US" sz="2000" dirty="0"/>
              <a:t>received her PhD in clinical psychology from York University. </a:t>
            </a:r>
            <a:r>
              <a:rPr lang="en-US" sz="2000" dirty="0" smtClean="0"/>
              <a:t> She </a:t>
            </a:r>
            <a:r>
              <a:rPr lang="en-US" sz="2000" dirty="0"/>
              <a:t>completed her </a:t>
            </a:r>
            <a:r>
              <a:rPr lang="en-US" sz="2000" dirty="0" err="1"/>
              <a:t>predoctoral</a:t>
            </a:r>
            <a:r>
              <a:rPr lang="en-US" sz="2000" dirty="0"/>
              <a:t> training at the Clarke Institute of Psychiatry and the Toronto General Hospital. </a:t>
            </a:r>
            <a:r>
              <a:rPr lang="en-US" sz="2000" dirty="0" smtClean="0"/>
              <a:t> Dr</a:t>
            </a:r>
            <a:r>
              <a:rPr lang="en-US" sz="2000" dirty="0"/>
              <a:t>. </a:t>
            </a:r>
            <a:r>
              <a:rPr lang="en-US" sz="2000" dirty="0" err="1"/>
              <a:t>Denisoff</a:t>
            </a:r>
            <a:r>
              <a:rPr lang="en-US" sz="2000" dirty="0"/>
              <a:t> has worked as a clinician, teacher, researcher, and administrator in a wide variety of inpatient and outpatient settings, including at Anxiety Disorders Clinic at the Centre for Addiction and Mental Health, and as the head of the Clinical Treatment Team at the Psychological Trauma Program. </a:t>
            </a:r>
            <a:r>
              <a:rPr lang="en-US" sz="2000" dirty="0" smtClean="0"/>
              <a:t> Dr</a:t>
            </a:r>
            <a:r>
              <a:rPr lang="en-US" sz="2000" dirty="0"/>
              <a:t>. </a:t>
            </a:r>
            <a:r>
              <a:rPr lang="en-US" sz="2000" dirty="0" err="1"/>
              <a:t>Denisoff</a:t>
            </a:r>
            <a:r>
              <a:rPr lang="en-US" sz="2000" dirty="0"/>
              <a:t> has also served as an assistant professor in the Department of Psychiatry at the University of Toronto, and she has been involved in training and consultation with mental health professionals in Canada and internationally. </a:t>
            </a:r>
            <a:r>
              <a:rPr lang="en-US" sz="2000" dirty="0" smtClean="0"/>
              <a:t> At </a:t>
            </a:r>
            <a:r>
              <a:rPr lang="en-US" sz="2000" dirty="0"/>
              <a:t>CBT Associates, Dr. </a:t>
            </a:r>
            <a:r>
              <a:rPr lang="en-US" sz="2000" dirty="0" err="1"/>
              <a:t>Denisoff</a:t>
            </a:r>
            <a:r>
              <a:rPr lang="en-US" sz="2000" dirty="0"/>
              <a:t> provides cognitive </a:t>
            </a:r>
            <a:r>
              <a:rPr lang="en-US" sz="2000" dirty="0" err="1"/>
              <a:t>behavioural</a:t>
            </a:r>
            <a:r>
              <a:rPr lang="en-US" sz="2000" dirty="0"/>
              <a:t> therapy (CBT) for adults with anxiety disorders, depression, other mood disorders, and related problems.</a:t>
            </a:r>
            <a:endParaRPr lang="en-CA" sz="2000" dirty="0"/>
          </a:p>
        </p:txBody>
      </p:sp>
    </p:spTree>
    <p:extLst>
      <p:ext uri="{BB962C8B-B14F-4D97-AF65-F5344CB8AC3E}">
        <p14:creationId xmlns:p14="http://schemas.microsoft.com/office/powerpoint/2010/main" val="799976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908720"/>
            <a:ext cx="8229600" cy="574675"/>
          </a:xfrm>
        </p:spPr>
        <p:txBody>
          <a:bodyPr/>
          <a:lstStyle/>
          <a:p>
            <a:r>
              <a:rPr lang="en-CA" dirty="0" smtClean="0"/>
              <a:t>Conflict of Interest Statement</a:t>
            </a:r>
            <a:endParaRPr lang="en-CA" dirty="0"/>
          </a:p>
        </p:txBody>
      </p:sp>
      <p:sp>
        <p:nvSpPr>
          <p:cNvPr id="3" name="Content Placeholder 2"/>
          <p:cNvSpPr>
            <a:spLocks noGrp="1"/>
          </p:cNvSpPr>
          <p:nvPr>
            <p:ph idx="1"/>
          </p:nvPr>
        </p:nvSpPr>
        <p:spPr>
          <a:xfrm>
            <a:off x="457200" y="1484784"/>
            <a:ext cx="8229600" cy="4824536"/>
          </a:xfrm>
        </p:spPr>
        <p:txBody>
          <a:bodyPr/>
          <a:lstStyle/>
          <a:p>
            <a:pPr marL="0" indent="0">
              <a:buNone/>
            </a:pPr>
            <a:r>
              <a:rPr lang="en-CA" dirty="0"/>
              <a:t>The following course modules </a:t>
            </a:r>
            <a:r>
              <a:rPr lang="en-CA" dirty="0" smtClean="0"/>
              <a:t>presented by Dr. </a:t>
            </a:r>
            <a:r>
              <a:rPr lang="en-CA" dirty="0" err="1" smtClean="0"/>
              <a:t>Eilenna</a:t>
            </a:r>
            <a:r>
              <a:rPr lang="en-CA" dirty="0" smtClean="0"/>
              <a:t> </a:t>
            </a:r>
            <a:r>
              <a:rPr lang="en-CA" dirty="0" err="1" smtClean="0"/>
              <a:t>Denisoff</a:t>
            </a:r>
            <a:r>
              <a:rPr lang="en-CA" dirty="0" smtClean="0"/>
              <a:t> are </a:t>
            </a:r>
            <a:r>
              <a:rPr lang="en-CA" dirty="0"/>
              <a:t>intended to provide an overview of </a:t>
            </a:r>
            <a:r>
              <a:rPr lang="en-CA" dirty="0" smtClean="0"/>
              <a:t>integrated CBT treatment for anxiety in clinical practice. </a:t>
            </a:r>
            <a:r>
              <a:rPr lang="en-CA" dirty="0"/>
              <a:t>As a CE course, these modules are intended as an overview only, and not an in-depth review. Individuals interested in more comprehensive coverage of </a:t>
            </a:r>
            <a:r>
              <a:rPr lang="en-CA" dirty="0" smtClean="0"/>
              <a:t>integrated CBT treatment for anxiety disorders are </a:t>
            </a:r>
            <a:r>
              <a:rPr lang="en-CA" dirty="0"/>
              <a:t>encouraged to pursue further formal training, such as that offered through a university or specialized training </a:t>
            </a:r>
            <a:r>
              <a:rPr lang="en-CA" dirty="0" smtClean="0"/>
              <a:t>program.</a:t>
            </a:r>
          </a:p>
          <a:p>
            <a:pPr marL="0" indent="0">
              <a:buNone/>
            </a:pPr>
            <a:endParaRPr lang="en-CA" dirty="0"/>
          </a:p>
          <a:p>
            <a:pPr marL="0" indent="0">
              <a:buNone/>
            </a:pPr>
            <a:r>
              <a:rPr lang="en-CA" dirty="0" smtClean="0"/>
              <a:t>Neither </a:t>
            </a:r>
            <a:r>
              <a:rPr lang="en-CA" dirty="0"/>
              <a:t>the CPA nor </a:t>
            </a:r>
            <a:r>
              <a:rPr lang="en-CA" dirty="0" smtClean="0"/>
              <a:t>Dr. </a:t>
            </a:r>
            <a:r>
              <a:rPr lang="en-CA" dirty="0" err="1" smtClean="0"/>
              <a:t>Eilenna</a:t>
            </a:r>
            <a:r>
              <a:rPr lang="en-CA" dirty="0" smtClean="0"/>
              <a:t> </a:t>
            </a:r>
            <a:r>
              <a:rPr lang="en-CA" dirty="0" err="1" smtClean="0"/>
              <a:t>Denisoff</a:t>
            </a:r>
            <a:r>
              <a:rPr lang="en-CA" dirty="0" smtClean="0"/>
              <a:t> receives </a:t>
            </a:r>
            <a:r>
              <a:rPr lang="en-CA" dirty="0"/>
              <a:t>any commercial support for this CE program. Any opinions presented in </a:t>
            </a:r>
            <a:r>
              <a:rPr lang="en-CA" dirty="0" smtClean="0"/>
              <a:t>this </a:t>
            </a:r>
            <a:r>
              <a:rPr lang="en-CA" dirty="0"/>
              <a:t>course are </a:t>
            </a:r>
            <a:r>
              <a:rPr lang="en-CA" dirty="0" smtClean="0"/>
              <a:t>solely Dr. </a:t>
            </a:r>
            <a:r>
              <a:rPr lang="en-CA" dirty="0" err="1" smtClean="0"/>
              <a:t>Denisoff’s</a:t>
            </a:r>
            <a:r>
              <a:rPr lang="en-CA" dirty="0" smtClean="0"/>
              <a:t>.</a:t>
            </a:r>
            <a:endParaRPr lang="en-CA" dirty="0"/>
          </a:p>
        </p:txBody>
      </p:sp>
    </p:spTree>
    <p:extLst>
      <p:ext uri="{BB962C8B-B14F-4D97-AF65-F5344CB8AC3E}">
        <p14:creationId xmlns:p14="http://schemas.microsoft.com/office/powerpoint/2010/main" val="1353794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Final Template">
  <a:themeElements>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sychopharm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sychopharm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sychopharm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sychopharm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sychopharm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sychopharm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sychopharm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sychopharm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sychopharm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sychopharm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sychopharm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sychopharm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inal Template">
  <a:themeElements>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sychopharm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sychopharm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sychopharm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sychopharm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sychopharm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sychopharm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sychopharm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sychopharm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sychopharm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sychopharm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sychopharm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sychopharm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Final Template</Template>
  <TotalTime>23</TotalTime>
  <Words>277</Words>
  <Application>Microsoft Office PowerPoint</Application>
  <PresentationFormat>On-screen Show (4:3)</PresentationFormat>
  <Paragraphs>8</Paragraphs>
  <Slides>3</Slides>
  <Notes>0</Notes>
  <HiddenSlides>0</HiddenSlides>
  <MMClips>0</MMClips>
  <ScaleCrop>false</ScaleCrop>
  <HeadingPairs>
    <vt:vector size="4" baseType="variant">
      <vt:variant>
        <vt:lpstr>Theme</vt:lpstr>
      </vt:variant>
      <vt:variant>
        <vt:i4>2</vt:i4>
      </vt:variant>
      <vt:variant>
        <vt:lpstr>Slide Titles</vt:lpstr>
      </vt:variant>
      <vt:variant>
        <vt:i4>3</vt:i4>
      </vt:variant>
    </vt:vector>
  </HeadingPairs>
  <TitlesOfParts>
    <vt:vector size="5" baseType="lpstr">
      <vt:lpstr>Final Template</vt:lpstr>
      <vt:lpstr>1_Final Template</vt:lpstr>
      <vt:lpstr>Bio &amp; Conflict of Interest Statement</vt:lpstr>
      <vt:lpstr>Bio</vt:lpstr>
      <vt:lpstr>Conflict of Interest Statement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 &amp; Conflict of Interest Statement</dc:title>
  <dc:creator>Matt Murdoch</dc:creator>
  <cp:lastModifiedBy>Matt Murdoch</cp:lastModifiedBy>
  <cp:revision>6</cp:revision>
  <dcterms:created xsi:type="dcterms:W3CDTF">2016-02-04T19:20:59Z</dcterms:created>
  <dcterms:modified xsi:type="dcterms:W3CDTF">2016-03-15T15:00:51Z</dcterms:modified>
</cp:coreProperties>
</file>